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8288000" cy="10287000"/>
  <p:notesSz cx="6858000" cy="9144000"/>
  <p:embeddedFontLst>
    <p:embeddedFont>
      <p:font typeface="Arimo Bold" panose="020B0604020202020204" charset="0"/>
      <p:regular r:id="rId14"/>
    </p:embeddedFont>
    <p:embeddedFont>
      <p:font typeface="Open Sauce" panose="020B0604020202020204" charset="0"/>
      <p:regular r:id="rId15"/>
    </p:embeddedFont>
    <p:embeddedFont>
      <p:font typeface="Open Sauce Bold" panose="020B0604020202020204" charset="0"/>
      <p:regular r:id="rId16"/>
    </p:embeddedFont>
    <p:embeddedFont>
      <p:font typeface="Open Sauce Semi-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FC86FB3-C7AA-4517-B2C0-7CE006ECE228}" v="3" dt="2026-01-09T12:25:52.1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300" y="-4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anvika Sharma Malhotra" userId="e68b13a4e92953ed" providerId="LiveId" clId="{2304508E-F678-4A92-90F7-96D9F7AD193A}"/>
    <pc:docChg chg="custSel modSld">
      <pc:chgData name="Maanvika Sharma Malhotra" userId="e68b13a4e92953ed" providerId="LiveId" clId="{2304508E-F678-4A92-90F7-96D9F7AD193A}" dt="2026-01-09T12:37:23.578" v="4" actId="478"/>
      <pc:docMkLst>
        <pc:docMk/>
      </pc:docMkLst>
      <pc:sldChg chg="addSp delSp modSp mod delAnim">
        <pc:chgData name="Maanvika Sharma Malhotra" userId="e68b13a4e92953ed" providerId="LiveId" clId="{2304508E-F678-4A92-90F7-96D9F7AD193A}" dt="2026-01-09T12:37:23.578" v="4" actId="478"/>
        <pc:sldMkLst>
          <pc:docMk/>
          <pc:sldMk cId="0" sldId="266"/>
        </pc:sldMkLst>
        <pc:spChg chg="mod">
          <ac:chgData name="Maanvika Sharma Malhotra" userId="e68b13a4e92953ed" providerId="LiveId" clId="{2304508E-F678-4A92-90F7-96D9F7AD193A}" dt="2026-01-09T12:29:25.174" v="2" actId="1076"/>
          <ac:spMkLst>
            <pc:docMk/>
            <pc:sldMk cId="0" sldId="266"/>
            <ac:spMk id="11" creationId="{00000000-0000-0000-0000-000000000000}"/>
          </ac:spMkLst>
        </pc:spChg>
        <pc:picChg chg="add mod">
          <ac:chgData name="Maanvika Sharma Malhotra" userId="e68b13a4e92953ed" providerId="LiveId" clId="{2304508E-F678-4A92-90F7-96D9F7AD193A}" dt="2026-01-09T09:14:27.674" v="0"/>
          <ac:picMkLst>
            <pc:docMk/>
            <pc:sldMk cId="0" sldId="266"/>
            <ac:picMk id="16" creationId="{1615AF55-63A2-9779-2638-2E2F52CCE4F2}"/>
          </ac:picMkLst>
        </pc:picChg>
        <pc:picChg chg="add del mod">
          <ac:chgData name="Maanvika Sharma Malhotra" userId="e68b13a4e92953ed" providerId="LiveId" clId="{2304508E-F678-4A92-90F7-96D9F7AD193A}" dt="2026-01-09T12:37:23.578" v="4" actId="478"/>
          <ac:picMkLst>
            <pc:docMk/>
            <pc:sldMk cId="0" sldId="266"/>
            <ac:picMk id="19" creationId="{21CD1DBA-F59D-B932-5609-491616776E58}"/>
          </ac:picMkLst>
        </pc:picChg>
      </pc:sldChg>
      <pc:sldChg chg="addSp delSp modSp mod delAnim">
        <pc:chgData name="Maanvika Sharma Malhotra" userId="e68b13a4e92953ed" providerId="LiveId" clId="{2304508E-F678-4A92-90F7-96D9F7AD193A}" dt="2026-01-09T12:37:17.964" v="3" actId="478"/>
        <pc:sldMkLst>
          <pc:docMk/>
          <pc:sldMk cId="0" sldId="267"/>
        </pc:sldMkLst>
        <pc:picChg chg="add del mod">
          <ac:chgData name="Maanvika Sharma Malhotra" userId="e68b13a4e92953ed" providerId="LiveId" clId="{2304508E-F678-4A92-90F7-96D9F7AD193A}" dt="2026-01-09T12:37:17.964" v="3" actId="478"/>
          <ac:picMkLst>
            <pc:docMk/>
            <pc:sldMk cId="0" sldId="267"/>
            <ac:picMk id="18" creationId="{01540180-A544-B09D-0E6C-25FE9BAA375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1/8/2026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slide" Target="slide5.xml"/><Relationship Id="rId7" Type="http://schemas.openxmlformats.org/officeDocument/2006/relationships/slide" Target="slide11.xml"/><Relationship Id="rId2" Type="http://schemas.openxmlformats.org/officeDocument/2006/relationships/slide" Target="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9.xml"/><Relationship Id="rId5" Type="http://schemas.openxmlformats.org/officeDocument/2006/relationships/slide" Target="slide8.xml"/><Relationship Id="rId10" Type="http://schemas.openxmlformats.org/officeDocument/2006/relationships/image" Target="../media/image5.svg"/><Relationship Id="rId4" Type="http://schemas.openxmlformats.org/officeDocument/2006/relationships/slide" Target="slide6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5" Type="http://schemas.openxmlformats.org/officeDocument/2006/relationships/slide" Target="slide9.xml"/><Relationship Id="rId4" Type="http://schemas.openxmlformats.org/officeDocument/2006/relationships/slide" Target="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65152"/>
            <a:ext cx="8820875" cy="538460"/>
            <a:chOff x="0" y="0"/>
            <a:chExt cx="11761167" cy="71794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717946" cy="717946"/>
            </a:xfrm>
            <a:custGeom>
              <a:avLst/>
              <a:gdLst/>
              <a:ahLst/>
              <a:cxnLst/>
              <a:rect l="l" t="t" r="r" b="b"/>
              <a:pathLst>
                <a:path w="717946" h="717946">
                  <a:moveTo>
                    <a:pt x="0" y="0"/>
                  </a:moveTo>
                  <a:lnTo>
                    <a:pt x="717946" y="0"/>
                  </a:lnTo>
                  <a:lnTo>
                    <a:pt x="717946" y="717946"/>
                  </a:lnTo>
                  <a:lnTo>
                    <a:pt x="0" y="7179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109620" y="131643"/>
              <a:ext cx="10651548" cy="5499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880"/>
                </a:lnSpc>
                <a:spcBef>
                  <a:spcPct val="0"/>
                </a:spcBef>
              </a:pPr>
              <a:r>
                <a:rPr lang="en-US" sz="3200" b="1" spc="-24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Mercado Inmobiliario de Madrid</a:t>
              </a:r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0704286" y="0"/>
            <a:ext cx="0" cy="10287000"/>
          </a:xfrm>
          <a:prstGeom prst="line">
            <a:avLst/>
          </a:prstGeom>
          <a:ln w="28575" cap="flat">
            <a:solidFill>
              <a:srgbClr val="FAEFE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 flipV="1">
            <a:off x="0" y="2244045"/>
            <a:ext cx="18288000" cy="0"/>
          </a:xfrm>
          <a:prstGeom prst="line">
            <a:avLst/>
          </a:prstGeom>
          <a:ln w="28575" cap="flat">
            <a:solidFill>
              <a:srgbClr val="FAEFE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3383632"/>
            <a:ext cx="8746898" cy="564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1051"/>
              </a:lnSpc>
            </a:pPr>
            <a:r>
              <a:rPr lang="en-US" sz="10525" b="1" spc="-789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</a:t>
            </a:r>
            <a:r>
              <a:rPr lang="en-US" sz="10525" b="1" u="none" spc="-789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sis Exploratorio de Datos (Idealista)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632973" y="910545"/>
            <a:ext cx="5771470" cy="447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599"/>
              </a:lnSpc>
            </a:pPr>
            <a:r>
              <a:rPr lang="en-US" sz="2999" b="1" spc="-149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Proyecto EDA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1632973" y="7747186"/>
            <a:ext cx="3989591" cy="2262607"/>
            <a:chOff x="0" y="0"/>
            <a:chExt cx="5319455" cy="3016809"/>
          </a:xfrm>
        </p:grpSpPr>
        <p:sp>
          <p:nvSpPr>
            <p:cNvPr id="10" name="TextBox 10"/>
            <p:cNvSpPr txBox="1"/>
            <p:nvPr/>
          </p:nvSpPr>
          <p:spPr>
            <a:xfrm>
              <a:off x="0" y="0"/>
              <a:ext cx="5319455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</a:pPr>
              <a:r>
                <a:rPr lang="en-US" sz="2499" b="1" spc="-124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Trabajo hecho</a:t>
              </a:r>
              <a:r>
                <a:rPr lang="en-US" sz="2499" b="1" u="none" spc="-124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por: 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57317"/>
              <a:ext cx="5097401" cy="18594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FAEFE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Natalia Sanchez Horneros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FAEFE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Marcos Martinez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100">
                  <a:solidFill>
                    <a:srgbClr val="FAEFE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Neha Malhotra</a:t>
              </a:r>
            </a:p>
            <a:p>
              <a:pPr algn="l">
                <a:lnSpc>
                  <a:spcPts val="2800"/>
                </a:lnSpc>
              </a:pPr>
              <a:endParaRPr lang="en-US" sz="2000" spc="-100">
                <a:solidFill>
                  <a:srgbClr val="FAEFE0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358904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7762101" y="4533885"/>
            <a:ext cx="5520592" cy="3634820"/>
          </a:xfrm>
          <a:custGeom>
            <a:avLst/>
            <a:gdLst/>
            <a:ahLst/>
            <a:cxnLst/>
            <a:rect l="l" t="t" r="r" b="b"/>
            <a:pathLst>
              <a:path w="5520592" h="3634820">
                <a:moveTo>
                  <a:pt x="0" y="0"/>
                </a:moveTo>
                <a:lnTo>
                  <a:pt x="5520592" y="0"/>
                </a:lnTo>
                <a:lnTo>
                  <a:pt x="5520592" y="3634820"/>
                </a:lnTo>
                <a:lnTo>
                  <a:pt x="0" y="36348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3424562" y="4565323"/>
            <a:ext cx="4667103" cy="3571944"/>
          </a:xfrm>
          <a:custGeom>
            <a:avLst/>
            <a:gdLst/>
            <a:ahLst/>
            <a:cxnLst/>
            <a:rect l="l" t="t" r="r" b="b"/>
            <a:pathLst>
              <a:path w="4667103" h="3571944">
                <a:moveTo>
                  <a:pt x="0" y="0"/>
                </a:moveTo>
                <a:lnTo>
                  <a:pt x="4667103" y="0"/>
                </a:lnTo>
                <a:lnTo>
                  <a:pt x="4667103" y="3571944"/>
                </a:lnTo>
                <a:lnTo>
                  <a:pt x="0" y="35719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1028700" y="1127785"/>
            <a:ext cx="16081165" cy="1341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0050"/>
              </a:lnSpc>
            </a:pPr>
            <a:r>
              <a:rPr lang="en-US" sz="10050" b="1" spc="-753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Análisis bivariante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4712995"/>
            <a:ext cx="6253309" cy="3276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0" lvl="1" indent="-291465" algn="ctr">
              <a:lnSpc>
                <a:spcPts val="3240"/>
              </a:lnSpc>
              <a:buFont typeface="Arial"/>
              <a:buChar char="•"/>
            </a:pPr>
            <a:r>
              <a:rPr lang="en-US" sz="2700" b="1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Relación entre metros y precio total (scatter plot).</a:t>
            </a:r>
          </a:p>
          <a:p>
            <a:pPr marL="582930" lvl="1" indent="-291465" algn="ctr">
              <a:lnSpc>
                <a:spcPts val="3240"/>
              </a:lnSpc>
              <a:buFont typeface="Arial"/>
              <a:buChar char="•"/>
            </a:pPr>
            <a:r>
              <a:rPr lang="en-US" sz="2700" b="1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Relación entre número de habitaciones y precio por m² (boxplot).</a:t>
            </a:r>
          </a:p>
          <a:p>
            <a:pPr marL="582930" lvl="1" indent="-291465" algn="ctr">
              <a:lnSpc>
                <a:spcPts val="3240"/>
              </a:lnSpc>
              <a:buFont typeface="Arial"/>
              <a:buChar char="•"/>
            </a:pPr>
            <a:r>
              <a:rPr lang="en-US" sz="2700" b="1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Comparación de precios según:</a:t>
            </a:r>
          </a:p>
          <a:p>
            <a:pPr algn="ctr">
              <a:lnSpc>
                <a:spcPts val="3240"/>
              </a:lnSpc>
            </a:pPr>
            <a:r>
              <a:rPr lang="en-US" sz="2700" b="1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-Ascensor (sí/no).</a:t>
            </a:r>
          </a:p>
          <a:p>
            <a:pPr algn="ctr">
              <a:lnSpc>
                <a:spcPts val="3240"/>
              </a:lnSpc>
            </a:pPr>
            <a:r>
              <a:rPr lang="en-US" sz="2700" b="1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-Localización (exterior/interior).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13849682" y="2022190"/>
            <a:ext cx="4188454" cy="6619683"/>
          </a:xfrm>
          <a:custGeom>
            <a:avLst/>
            <a:gdLst/>
            <a:ahLst/>
            <a:cxnLst/>
            <a:rect l="l" t="t" r="r" b="b"/>
            <a:pathLst>
              <a:path w="4188454" h="6619683">
                <a:moveTo>
                  <a:pt x="4188454" y="0"/>
                </a:moveTo>
                <a:lnTo>
                  <a:pt x="0" y="0"/>
                </a:lnTo>
                <a:lnTo>
                  <a:pt x="0" y="6619682"/>
                </a:lnTo>
                <a:lnTo>
                  <a:pt x="4188454" y="6619682"/>
                </a:lnTo>
                <a:lnTo>
                  <a:pt x="4188454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AutoShape 4"/>
          <p:cNvSpPr/>
          <p:nvPr/>
        </p:nvSpPr>
        <p:spPr>
          <a:xfrm>
            <a:off x="0" y="10382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AutoShape 5"/>
          <p:cNvSpPr/>
          <p:nvPr/>
        </p:nvSpPr>
        <p:spPr>
          <a:xfrm flipV="1">
            <a:off x="5148805" y="1028700"/>
            <a:ext cx="0" cy="824865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6" name="AutoShape 6"/>
          <p:cNvSpPr/>
          <p:nvPr/>
        </p:nvSpPr>
        <p:spPr>
          <a:xfrm flipV="1">
            <a:off x="13139195" y="1028700"/>
            <a:ext cx="0" cy="824865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Freeform 7"/>
          <p:cNvSpPr/>
          <p:nvPr/>
        </p:nvSpPr>
        <p:spPr>
          <a:xfrm>
            <a:off x="1143000" y="2022190"/>
            <a:ext cx="2805655" cy="6622791"/>
          </a:xfrm>
          <a:custGeom>
            <a:avLst/>
            <a:gdLst/>
            <a:ahLst/>
            <a:cxnLst/>
            <a:rect l="l" t="t" r="r" b="b"/>
            <a:pathLst>
              <a:path w="2805655" h="6622791">
                <a:moveTo>
                  <a:pt x="0" y="0"/>
                </a:moveTo>
                <a:lnTo>
                  <a:pt x="2805655" y="0"/>
                </a:lnTo>
                <a:lnTo>
                  <a:pt x="2805655" y="6622791"/>
                </a:lnTo>
                <a:lnTo>
                  <a:pt x="0" y="662279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8" name="Freeform 8"/>
          <p:cNvSpPr/>
          <p:nvPr/>
        </p:nvSpPr>
        <p:spPr>
          <a:xfrm>
            <a:off x="519111" y="3208655"/>
            <a:ext cx="5472272" cy="3025711"/>
          </a:xfrm>
          <a:custGeom>
            <a:avLst/>
            <a:gdLst/>
            <a:ahLst/>
            <a:cxnLst/>
            <a:rect l="l" t="t" r="r" b="b"/>
            <a:pathLst>
              <a:path w="5472272" h="3025711">
                <a:moveTo>
                  <a:pt x="0" y="0"/>
                </a:moveTo>
                <a:lnTo>
                  <a:pt x="5472272" y="0"/>
                </a:lnTo>
                <a:lnTo>
                  <a:pt x="5472272" y="3025710"/>
                </a:lnTo>
                <a:lnTo>
                  <a:pt x="0" y="3025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9" name="Freeform 9"/>
          <p:cNvSpPr/>
          <p:nvPr/>
        </p:nvSpPr>
        <p:spPr>
          <a:xfrm>
            <a:off x="6573630" y="3208655"/>
            <a:ext cx="5343418" cy="3025711"/>
          </a:xfrm>
          <a:custGeom>
            <a:avLst/>
            <a:gdLst/>
            <a:ahLst/>
            <a:cxnLst/>
            <a:rect l="l" t="t" r="r" b="b"/>
            <a:pathLst>
              <a:path w="5343418" h="3025711">
                <a:moveTo>
                  <a:pt x="0" y="0"/>
                </a:moveTo>
                <a:lnTo>
                  <a:pt x="5343419" y="0"/>
                </a:lnTo>
                <a:lnTo>
                  <a:pt x="5343419" y="3025710"/>
                </a:lnTo>
                <a:lnTo>
                  <a:pt x="0" y="3025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0" name="Freeform 10"/>
          <p:cNvSpPr/>
          <p:nvPr/>
        </p:nvSpPr>
        <p:spPr>
          <a:xfrm>
            <a:off x="6541092" y="6520326"/>
            <a:ext cx="5408496" cy="3766674"/>
          </a:xfrm>
          <a:custGeom>
            <a:avLst/>
            <a:gdLst/>
            <a:ahLst/>
            <a:cxnLst/>
            <a:rect l="l" t="t" r="r" b="b"/>
            <a:pathLst>
              <a:path w="5408496" h="3766674">
                <a:moveTo>
                  <a:pt x="0" y="0"/>
                </a:moveTo>
                <a:lnTo>
                  <a:pt x="5408495" y="0"/>
                </a:lnTo>
                <a:lnTo>
                  <a:pt x="5408495" y="3766674"/>
                </a:lnTo>
                <a:lnTo>
                  <a:pt x="0" y="37666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1" name="Freeform 11"/>
          <p:cNvSpPr/>
          <p:nvPr/>
        </p:nvSpPr>
        <p:spPr>
          <a:xfrm>
            <a:off x="12309319" y="3092172"/>
            <a:ext cx="4933793" cy="3450170"/>
          </a:xfrm>
          <a:custGeom>
            <a:avLst/>
            <a:gdLst/>
            <a:ahLst/>
            <a:cxnLst/>
            <a:rect l="l" t="t" r="r" b="b"/>
            <a:pathLst>
              <a:path w="4933793" h="3450170">
                <a:moveTo>
                  <a:pt x="0" y="0"/>
                </a:moveTo>
                <a:lnTo>
                  <a:pt x="4933793" y="0"/>
                </a:lnTo>
                <a:lnTo>
                  <a:pt x="4933793" y="3450170"/>
                </a:lnTo>
                <a:lnTo>
                  <a:pt x="0" y="34501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466" r="-146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2" name="Freeform 12"/>
          <p:cNvSpPr/>
          <p:nvPr/>
        </p:nvSpPr>
        <p:spPr>
          <a:xfrm>
            <a:off x="456478" y="6520326"/>
            <a:ext cx="5534905" cy="2737974"/>
          </a:xfrm>
          <a:custGeom>
            <a:avLst/>
            <a:gdLst/>
            <a:ahLst/>
            <a:cxnLst/>
            <a:rect l="l" t="t" r="r" b="b"/>
            <a:pathLst>
              <a:path w="5534905" h="2737974">
                <a:moveTo>
                  <a:pt x="0" y="0"/>
                </a:moveTo>
                <a:lnTo>
                  <a:pt x="5534905" y="0"/>
                </a:lnTo>
                <a:lnTo>
                  <a:pt x="5534905" y="2737974"/>
                </a:lnTo>
                <a:lnTo>
                  <a:pt x="0" y="27379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b="-2845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3" name="Freeform 13"/>
          <p:cNvSpPr/>
          <p:nvPr/>
        </p:nvSpPr>
        <p:spPr>
          <a:xfrm>
            <a:off x="12499296" y="7000662"/>
            <a:ext cx="4933793" cy="2178641"/>
          </a:xfrm>
          <a:custGeom>
            <a:avLst/>
            <a:gdLst/>
            <a:ahLst/>
            <a:cxnLst/>
            <a:rect l="l" t="t" r="r" b="b"/>
            <a:pathLst>
              <a:path w="4933793" h="2178641">
                <a:moveTo>
                  <a:pt x="0" y="0"/>
                </a:moveTo>
                <a:lnTo>
                  <a:pt x="4933793" y="0"/>
                </a:lnTo>
                <a:lnTo>
                  <a:pt x="4933793" y="2178640"/>
                </a:lnTo>
                <a:lnTo>
                  <a:pt x="0" y="217864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t="-2086" b="-2086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14" name="TextBox 14"/>
          <p:cNvSpPr txBox="1"/>
          <p:nvPr/>
        </p:nvSpPr>
        <p:spPr>
          <a:xfrm>
            <a:off x="5052225" y="1894556"/>
            <a:ext cx="8452576" cy="11880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00"/>
              </a:lnSpc>
            </a:pPr>
            <a:r>
              <a:rPr lang="en-US" sz="8900" b="1" spc="-667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Visualizaciones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14"/>
    </mc:Choice>
    <mc:Fallback>
      <p:transition spd="slow" advTm="53714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9742" y="525943"/>
            <a:ext cx="17259300" cy="9286429"/>
            <a:chOff x="0" y="0"/>
            <a:chExt cx="4545659" cy="24458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545659" cy="2445808"/>
            </a:xfrm>
            <a:custGeom>
              <a:avLst/>
              <a:gdLst/>
              <a:ahLst/>
              <a:cxnLst/>
              <a:rect l="l" t="t" r="r" b="b"/>
              <a:pathLst>
                <a:path w="4545659" h="2445808">
                  <a:moveTo>
                    <a:pt x="8971" y="0"/>
                  </a:moveTo>
                  <a:lnTo>
                    <a:pt x="4536688" y="0"/>
                  </a:lnTo>
                  <a:cubicBezTo>
                    <a:pt x="4541643" y="0"/>
                    <a:pt x="4545659" y="4017"/>
                    <a:pt x="4545659" y="8971"/>
                  </a:cubicBezTo>
                  <a:lnTo>
                    <a:pt x="4545659" y="2436837"/>
                  </a:lnTo>
                  <a:cubicBezTo>
                    <a:pt x="4545659" y="2441792"/>
                    <a:pt x="4541643" y="2445808"/>
                    <a:pt x="4536688" y="2445808"/>
                  </a:cubicBezTo>
                  <a:lnTo>
                    <a:pt x="8971" y="2445808"/>
                  </a:lnTo>
                  <a:cubicBezTo>
                    <a:pt x="4017" y="2445808"/>
                    <a:pt x="0" y="2441792"/>
                    <a:pt x="0" y="2436837"/>
                  </a:cubicBezTo>
                  <a:lnTo>
                    <a:pt x="0" y="8971"/>
                  </a:lnTo>
                  <a:cubicBezTo>
                    <a:pt x="0" y="4017"/>
                    <a:pt x="4017" y="0"/>
                    <a:pt x="8971" y="0"/>
                  </a:cubicBezTo>
                  <a:close/>
                </a:path>
              </a:pathLst>
            </a:custGeom>
            <a:solidFill>
              <a:srgbClr val="FAEFE0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545659" cy="24934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9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4869967"/>
            <a:ext cx="2286000" cy="2286000"/>
            <a:chOff x="0" y="0"/>
            <a:chExt cx="3048000" cy="3048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048000" cy="2946400"/>
            </a:xfrm>
            <a:custGeom>
              <a:avLst/>
              <a:gdLst/>
              <a:ahLst/>
              <a:cxnLst/>
              <a:rect l="l" t="t" r="r" b="b"/>
              <a:pathLst>
                <a:path w="3048000" h="2946400">
                  <a:moveTo>
                    <a:pt x="0" y="0"/>
                  </a:moveTo>
                  <a:lnTo>
                    <a:pt x="3048000" y="0"/>
                  </a:lnTo>
                  <a:lnTo>
                    <a:pt x="3048000" y="2946400"/>
                  </a:lnTo>
                  <a:lnTo>
                    <a:pt x="0" y="2946400"/>
                  </a:lnTo>
                  <a:close/>
                </a:path>
              </a:pathLst>
            </a:custGeom>
            <a:solidFill>
              <a:srgbClr val="FDF9B4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3048000" cy="3048000"/>
            </a:xfrm>
            <a:custGeom>
              <a:avLst/>
              <a:gdLst/>
              <a:ahLst/>
              <a:cxnLst/>
              <a:rect l="l" t="t" r="r" b="b"/>
              <a:pathLst>
                <a:path w="3048000" h="3048000">
                  <a:moveTo>
                    <a:pt x="0" y="2946400"/>
                  </a:moveTo>
                  <a:lnTo>
                    <a:pt x="3048000" y="2946400"/>
                  </a:lnTo>
                  <a:lnTo>
                    <a:pt x="2921000" y="3048000"/>
                  </a:lnTo>
                  <a:cubicBezTo>
                    <a:pt x="2921000" y="3048000"/>
                    <a:pt x="1930400" y="2971800"/>
                    <a:pt x="1828800" y="2971800"/>
                  </a:cubicBezTo>
                  <a:lnTo>
                    <a:pt x="1219200" y="2971800"/>
                  </a:lnTo>
                  <a:cubicBezTo>
                    <a:pt x="1117600" y="2971800"/>
                    <a:pt x="127000" y="3048000"/>
                    <a:pt x="127000" y="3048000"/>
                  </a:cubicBezTo>
                  <a:lnTo>
                    <a:pt x="0" y="2946400"/>
                  </a:lnTo>
                  <a:lnTo>
                    <a:pt x="0" y="0"/>
                  </a:lnTo>
                  <a:lnTo>
                    <a:pt x="3048000" y="0"/>
                  </a:lnTo>
                  <a:lnTo>
                    <a:pt x="3048000" y="2946400"/>
                  </a:lnTo>
                  <a:lnTo>
                    <a:pt x="12700" y="2946400"/>
                  </a:lnTo>
                  <a:lnTo>
                    <a:pt x="12700" y="2933700"/>
                  </a:lnTo>
                  <a:lnTo>
                    <a:pt x="3035300" y="2933700"/>
                  </a:lnTo>
                  <a:lnTo>
                    <a:pt x="3035300" y="12700"/>
                  </a:lnTo>
                  <a:lnTo>
                    <a:pt x="12700" y="12700"/>
                  </a:lnTo>
                  <a:lnTo>
                    <a:pt x="12700" y="2946400"/>
                  </a:lnTo>
                </a:path>
              </a:pathLst>
            </a:custGeom>
            <a:solidFill>
              <a:srgbClr val="394C60">
                <a:alpha val="784"/>
              </a:srgbClr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3048000" cy="2994025"/>
            </a:xfrm>
            <a:prstGeom prst="rect">
              <a:avLst/>
            </a:prstGeom>
          </p:spPr>
          <p:txBody>
            <a:bodyPr lIns="203200" tIns="203200" rIns="203200" bIns="203200" rtlCol="0" anchor="t"/>
            <a:lstStyle/>
            <a:p>
              <a:pPr algn="l">
                <a:lnSpc>
                  <a:spcPts val="1960"/>
                </a:lnSpc>
              </a:pPr>
              <a:endParaRPr/>
            </a:p>
            <a:p>
              <a:pPr algn="l">
                <a:lnSpc>
                  <a:spcPts val="1960"/>
                </a:lnSpc>
              </a:pPr>
              <a:endParaRPr/>
            </a:p>
            <a:p>
              <a:pPr algn="l">
                <a:lnSpc>
                  <a:spcPts val="1960"/>
                </a:lnSpc>
              </a:pPr>
              <a:endParaRPr/>
            </a:p>
            <a:p>
              <a:pPr algn="l">
                <a:lnSpc>
                  <a:spcPts val="1960"/>
                </a:lnSpc>
              </a:pPr>
              <a:r>
                <a:rPr lang="en-US" sz="1400" b="1">
                  <a:solidFill>
                    <a:srgbClr val="282A29"/>
                  </a:solidFill>
                  <a:latin typeface="Arimo Bold"/>
                  <a:ea typeface="Arimo Bold"/>
                  <a:cs typeface="Arimo Bold"/>
                  <a:sym typeface="Arimo Bold"/>
                </a:rPr>
                <a:t>Resumen de los principales hallazgos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1219200"/>
            <a:ext cx="8686800" cy="133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999"/>
              </a:lnSpc>
            </a:pPr>
            <a:r>
              <a:rPr lang="en-US" sz="9999" b="1" spc="-749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Conclusiones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9787996" y="3202469"/>
            <a:ext cx="6369965" cy="6369965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8FA397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algn="ctr">
                <a:lnSpc>
                  <a:spcPts val="21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3684366" y="3488567"/>
            <a:ext cx="9452860" cy="5350501"/>
            <a:chOff x="0" y="0"/>
            <a:chExt cx="3906712" cy="2211274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3906712" cy="2211275"/>
            </a:xfrm>
            <a:custGeom>
              <a:avLst/>
              <a:gdLst/>
              <a:ahLst/>
              <a:cxnLst/>
              <a:rect l="l" t="t" r="r" b="b"/>
              <a:pathLst>
                <a:path w="3906712" h="2211275">
                  <a:moveTo>
                    <a:pt x="0" y="0"/>
                  </a:moveTo>
                  <a:lnTo>
                    <a:pt x="3906712" y="0"/>
                  </a:lnTo>
                  <a:lnTo>
                    <a:pt x="3906712" y="2211275"/>
                  </a:lnTo>
                  <a:lnTo>
                    <a:pt x="0" y="2211275"/>
                  </a:lnTo>
                  <a:close/>
                </a:path>
              </a:pathLst>
            </a:custGeom>
            <a:solidFill>
              <a:srgbClr val="96922B"/>
            </a:solidFill>
            <a:ln w="19050" cap="sq">
              <a:solidFill>
                <a:srgbClr val="282A29"/>
              </a:solidFill>
              <a:prstDash val="solid"/>
              <a:miter/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38100"/>
              <a:ext cx="3906712" cy="2249374"/>
            </a:xfrm>
            <a:prstGeom prst="rect">
              <a:avLst/>
            </a:prstGeom>
          </p:spPr>
          <p:txBody>
            <a:bodyPr lIns="254000" tIns="254000" rIns="254000" bIns="254000" rtlCol="0" anchor="ctr"/>
            <a:lstStyle/>
            <a:p>
              <a:pPr marL="474976" lvl="1" indent="-237488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El precio está muy influido por metros, zona y precio por m².</a:t>
              </a:r>
            </a:p>
            <a:p>
              <a:pPr marL="474976" lvl="1" indent="-237488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El ascensor y la localización influyen en el valor.</a:t>
              </a:r>
            </a:p>
            <a:p>
              <a:pPr marL="474976" lvl="1" indent="-237488" algn="ctr">
                <a:lnSpc>
                  <a:spcPts val="3079"/>
                </a:lnSpc>
                <a:buFont typeface="Arial"/>
                <a:buChar char="•"/>
              </a:pPr>
              <a:r>
                <a:rPr lang="en-US" sz="2199" b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Existen outliers que distorsionan algunas distribuciones.</a:t>
              </a:r>
            </a:p>
            <a:p>
              <a:pPr algn="ctr">
                <a:lnSpc>
                  <a:spcPts val="2100"/>
                </a:lnSpc>
              </a:pPr>
              <a:endParaRPr lang="en-US" sz="2199" b="1">
                <a:solidFill>
                  <a:srgbClr val="FAEFE0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78"/>
    </mc:Choice>
    <mc:Fallback>
      <p:transition spd="slow" advTm="101378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673015"/>
            <a:ext cx="9527546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000"/>
              </a:lnSpc>
            </a:pPr>
            <a:r>
              <a:rPr lang="en-US" sz="12000" b="1" u="none" spc="-90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Contenido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28700" y="4575948"/>
            <a:ext cx="4458637" cy="4466253"/>
            <a:chOff x="0" y="0"/>
            <a:chExt cx="5944850" cy="5955004"/>
          </a:xfrm>
        </p:grpSpPr>
        <p:sp>
          <p:nvSpPr>
            <p:cNvPr id="4" name="TextBox 4"/>
            <p:cNvSpPr txBox="1"/>
            <p:nvPr/>
          </p:nvSpPr>
          <p:spPr>
            <a:xfrm>
              <a:off x="0" y="0"/>
              <a:ext cx="5944850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2" lvl="1" indent="-291466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 dirty="0" err="1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</a:t>
              </a:r>
              <a:r>
                <a:rPr lang="en-US" sz="2700" b="1" spc="-135" dirty="0" err="1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2" action="ppaction://hlinksldjump"/>
                </a:rPr>
                <a:t>ntroducción</a:t>
              </a:r>
              <a:endParaRPr lang="en-US" sz="2700" b="1" spc="-135" dirty="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2" action="ppaction://hlinksldjump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002542"/>
              <a:ext cx="5944850" cy="1092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3" action="ppaction://hlinksldjump"/>
                </a:rPr>
                <a:t>Objetivos de la investigación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5408904"/>
              <a:ext cx="5944850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767304"/>
              <a:ext cx="5944850" cy="2184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4" action="ppaction://hlinksldjump"/>
                </a:rPr>
                <a:t>Descripción del conjunto de datos</a:t>
              </a:r>
            </a:p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endParaRPr lang="en-US" sz="2700" b="1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4" action="ppaction://hlinksldjump"/>
              </a:endParaRPr>
            </a:p>
            <a:p>
              <a:pPr marL="582930" lvl="1" indent="-291465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Hipótesis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297298" y="4575948"/>
            <a:ext cx="4803609" cy="2807008"/>
            <a:chOff x="0" y="0"/>
            <a:chExt cx="6404812" cy="3742677"/>
          </a:xfrm>
        </p:grpSpPr>
        <p:sp>
          <p:nvSpPr>
            <p:cNvPr id="9" name="TextBox 9"/>
            <p:cNvSpPr txBox="1"/>
            <p:nvPr/>
          </p:nvSpPr>
          <p:spPr>
            <a:xfrm>
              <a:off x="0" y="0"/>
              <a:ext cx="6404812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5" action="ppaction://hlinksldjump"/>
                </a:rPr>
                <a:t>Análisis univariante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1050277"/>
              <a:ext cx="6404812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6" action="ppaction://hlinksldjump"/>
                </a:rPr>
                <a:t>Análisis bivariante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2104377"/>
              <a:ext cx="6404812" cy="1638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7" action="ppaction://hlinksldjump"/>
                </a:rPr>
                <a:t>Visualizaciones</a:t>
              </a:r>
            </a:p>
            <a:p>
              <a:pPr marL="0" lvl="0" indent="0" algn="l">
                <a:lnSpc>
                  <a:spcPts val="3240"/>
                </a:lnSpc>
                <a:spcBef>
                  <a:spcPct val="0"/>
                </a:spcBef>
              </a:pPr>
              <a:endParaRPr lang="en-US" sz="2700" b="1" spc="-135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  <a:hlinkClick r:id="rId7" action="ppaction://hlinksldjump"/>
              </a:endParaRPr>
            </a:p>
            <a:p>
              <a:pPr marL="582930" lvl="1" indent="-291465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Conclusiones</a:t>
              </a:r>
            </a:p>
          </p:txBody>
        </p:sp>
      </p:grp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596084" y="1912522"/>
            <a:ext cx="4663216" cy="6461957"/>
            <a:chOff x="0" y="0"/>
            <a:chExt cx="4734560" cy="6560820"/>
          </a:xfrm>
        </p:grpSpPr>
        <p:sp>
          <p:nvSpPr>
            <p:cNvPr id="13" name="Freeform 13"/>
            <p:cNvSpPr/>
            <p:nvPr/>
          </p:nvSpPr>
          <p:spPr>
            <a:xfrm>
              <a:off x="36830" y="50800"/>
              <a:ext cx="4645660" cy="6473190"/>
            </a:xfrm>
            <a:custGeom>
              <a:avLst/>
              <a:gdLst/>
              <a:ahLst/>
              <a:cxnLst/>
              <a:rect l="l" t="t" r="r" b="b"/>
              <a:pathLst>
                <a:path w="4645660" h="6473190">
                  <a:moveTo>
                    <a:pt x="4368800" y="0"/>
                  </a:moveTo>
                  <a:lnTo>
                    <a:pt x="276860" y="0"/>
                  </a:lnTo>
                  <a:cubicBezTo>
                    <a:pt x="124460" y="0"/>
                    <a:pt x="0" y="123190"/>
                    <a:pt x="0" y="276860"/>
                  </a:cubicBezTo>
                  <a:lnTo>
                    <a:pt x="0" y="6196330"/>
                  </a:lnTo>
                  <a:cubicBezTo>
                    <a:pt x="0" y="6350000"/>
                    <a:pt x="124460" y="6473190"/>
                    <a:pt x="276860" y="6473190"/>
                  </a:cubicBezTo>
                  <a:lnTo>
                    <a:pt x="4368800" y="6473190"/>
                  </a:lnTo>
                  <a:cubicBezTo>
                    <a:pt x="4522470" y="6473190"/>
                    <a:pt x="4645660" y="6348730"/>
                    <a:pt x="4645660" y="6196330"/>
                  </a:cubicBezTo>
                  <a:lnTo>
                    <a:pt x="4645660" y="276860"/>
                  </a:lnTo>
                  <a:cubicBezTo>
                    <a:pt x="4645660" y="123190"/>
                    <a:pt x="4522470" y="0"/>
                    <a:pt x="4368800" y="0"/>
                  </a:cubicBezTo>
                  <a:close/>
                  <a:moveTo>
                    <a:pt x="4425950" y="6156960"/>
                  </a:moveTo>
                  <a:cubicBezTo>
                    <a:pt x="4425950" y="6212840"/>
                    <a:pt x="4380230" y="6258560"/>
                    <a:pt x="4324350" y="6258560"/>
                  </a:cubicBezTo>
                  <a:lnTo>
                    <a:pt x="321310" y="6258560"/>
                  </a:lnTo>
                  <a:cubicBezTo>
                    <a:pt x="265430" y="6258560"/>
                    <a:pt x="219710" y="6212840"/>
                    <a:pt x="219710" y="6156960"/>
                  </a:cubicBezTo>
                  <a:lnTo>
                    <a:pt x="219710" y="316230"/>
                  </a:lnTo>
                  <a:cubicBezTo>
                    <a:pt x="219710" y="260350"/>
                    <a:pt x="265430" y="214630"/>
                    <a:pt x="321310" y="214630"/>
                  </a:cubicBezTo>
                  <a:lnTo>
                    <a:pt x="4325620" y="214630"/>
                  </a:lnTo>
                  <a:cubicBezTo>
                    <a:pt x="4381500" y="214630"/>
                    <a:pt x="4427220" y="260350"/>
                    <a:pt x="4427220" y="316230"/>
                  </a:cubicBezTo>
                  <a:lnTo>
                    <a:pt x="4427220" y="6156960"/>
                  </a:lnTo>
                  <a:close/>
                </a:path>
              </a:pathLst>
            </a:custGeom>
            <a:solidFill>
              <a:srgbClr val="282A2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4" name="Freeform 14"/>
            <p:cNvSpPr/>
            <p:nvPr/>
          </p:nvSpPr>
          <p:spPr>
            <a:xfrm>
              <a:off x="0" y="16511"/>
              <a:ext cx="4716780" cy="6544310"/>
            </a:xfrm>
            <a:custGeom>
              <a:avLst/>
              <a:gdLst/>
              <a:ahLst/>
              <a:cxnLst/>
              <a:rect l="l" t="t" r="r" b="b"/>
              <a:pathLst>
                <a:path w="4716780" h="6544310">
                  <a:moveTo>
                    <a:pt x="4395470" y="36829"/>
                  </a:moveTo>
                  <a:cubicBezTo>
                    <a:pt x="4552950" y="36829"/>
                    <a:pt x="4681220" y="165099"/>
                    <a:pt x="4681220" y="322579"/>
                  </a:cubicBezTo>
                  <a:lnTo>
                    <a:pt x="4681220" y="6222999"/>
                  </a:lnTo>
                  <a:cubicBezTo>
                    <a:pt x="4681220" y="6380479"/>
                    <a:pt x="4552950" y="6508750"/>
                    <a:pt x="4395470" y="6508750"/>
                  </a:cubicBezTo>
                  <a:lnTo>
                    <a:pt x="321310" y="6508750"/>
                  </a:lnTo>
                  <a:cubicBezTo>
                    <a:pt x="163830" y="6508750"/>
                    <a:pt x="35560" y="6380480"/>
                    <a:pt x="35560" y="6223000"/>
                  </a:cubicBezTo>
                  <a:lnTo>
                    <a:pt x="35560" y="322580"/>
                  </a:lnTo>
                  <a:cubicBezTo>
                    <a:pt x="35560" y="165100"/>
                    <a:pt x="163830" y="36830"/>
                    <a:pt x="321310" y="36830"/>
                  </a:cubicBezTo>
                  <a:lnTo>
                    <a:pt x="4395470" y="36830"/>
                  </a:lnTo>
                  <a:moveTo>
                    <a:pt x="4395470" y="0"/>
                  </a:moveTo>
                  <a:lnTo>
                    <a:pt x="321310" y="0"/>
                  </a:lnTo>
                  <a:cubicBezTo>
                    <a:pt x="143510" y="0"/>
                    <a:pt x="0" y="144780"/>
                    <a:pt x="0" y="322580"/>
                  </a:cubicBezTo>
                  <a:lnTo>
                    <a:pt x="0" y="6223000"/>
                  </a:lnTo>
                  <a:cubicBezTo>
                    <a:pt x="0" y="6400800"/>
                    <a:pt x="143510" y="6544309"/>
                    <a:pt x="321310" y="6544309"/>
                  </a:cubicBezTo>
                  <a:lnTo>
                    <a:pt x="4395470" y="6544309"/>
                  </a:lnTo>
                  <a:cubicBezTo>
                    <a:pt x="4573270" y="6544309"/>
                    <a:pt x="4716780" y="6400800"/>
                    <a:pt x="4716780" y="6223000"/>
                  </a:cubicBezTo>
                  <a:lnTo>
                    <a:pt x="4716780" y="322580"/>
                  </a:lnTo>
                  <a:cubicBezTo>
                    <a:pt x="4716780" y="144780"/>
                    <a:pt x="4573270" y="0"/>
                    <a:pt x="4395470" y="0"/>
                  </a:cubicBezTo>
                  <a:close/>
                </a:path>
              </a:pathLst>
            </a:custGeom>
            <a:solidFill>
              <a:srgbClr val="282A2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256540" y="265430"/>
              <a:ext cx="4207510" cy="6043930"/>
            </a:xfrm>
            <a:custGeom>
              <a:avLst/>
              <a:gdLst/>
              <a:ahLst/>
              <a:cxnLst/>
              <a:rect l="l" t="t" r="r" b="b"/>
              <a:pathLst>
                <a:path w="4207510" h="6043930">
                  <a:moveTo>
                    <a:pt x="4206240" y="5942330"/>
                  </a:moveTo>
                  <a:cubicBezTo>
                    <a:pt x="4206240" y="5998210"/>
                    <a:pt x="4160520" y="6043930"/>
                    <a:pt x="4104640" y="6043930"/>
                  </a:cubicBezTo>
                  <a:lnTo>
                    <a:pt x="101600" y="6043930"/>
                  </a:lnTo>
                  <a:cubicBezTo>
                    <a:pt x="45720" y="6043930"/>
                    <a:pt x="0" y="5998210"/>
                    <a:pt x="0" y="5942330"/>
                  </a:cubicBezTo>
                  <a:lnTo>
                    <a:pt x="0" y="101600"/>
                  </a:lnTo>
                  <a:cubicBezTo>
                    <a:pt x="0" y="45720"/>
                    <a:pt x="45720" y="0"/>
                    <a:pt x="101600" y="0"/>
                  </a:cubicBezTo>
                  <a:lnTo>
                    <a:pt x="4105910" y="0"/>
                  </a:lnTo>
                  <a:cubicBezTo>
                    <a:pt x="4161790" y="0"/>
                    <a:pt x="4207510" y="45720"/>
                    <a:pt x="4207510" y="101600"/>
                  </a:cubicBezTo>
                  <a:lnTo>
                    <a:pt x="4207510" y="5942330"/>
                  </a:lnTo>
                  <a:close/>
                </a:path>
              </a:pathLst>
            </a:custGeom>
            <a:solidFill>
              <a:srgbClr val="FAEFE0"/>
            </a:solidFill>
            <a:ln w="12700">
              <a:solidFill>
                <a:srgbClr val="000000"/>
              </a:solidFill>
            </a:ln>
          </p:spPr>
          <p:txBody>
            <a:bodyPr/>
            <a:lstStyle/>
            <a:p>
              <a:endParaRPr lang="en-GB"/>
            </a:p>
          </p:txBody>
        </p:sp>
        <p:sp>
          <p:nvSpPr>
            <p:cNvPr id="16" name="Freeform 16"/>
            <p:cNvSpPr/>
            <p:nvPr/>
          </p:nvSpPr>
          <p:spPr>
            <a:xfrm>
              <a:off x="1953089" y="120650"/>
              <a:ext cx="76541" cy="76201"/>
            </a:xfrm>
            <a:custGeom>
              <a:avLst/>
              <a:gdLst/>
              <a:ahLst/>
              <a:cxnLst/>
              <a:rect l="l" t="t" r="r" b="b"/>
              <a:pathLst>
                <a:path w="76541" h="76201">
                  <a:moveTo>
                    <a:pt x="38271" y="0"/>
                  </a:moveTo>
                  <a:cubicBezTo>
                    <a:pt x="24619" y="-61"/>
                    <a:pt x="11977" y="7187"/>
                    <a:pt x="5133" y="19001"/>
                  </a:cubicBezTo>
                  <a:cubicBezTo>
                    <a:pt x="-1711" y="30814"/>
                    <a:pt x="-1711" y="45386"/>
                    <a:pt x="5133" y="57199"/>
                  </a:cubicBezTo>
                  <a:cubicBezTo>
                    <a:pt x="11977" y="69013"/>
                    <a:pt x="24619" y="76261"/>
                    <a:pt x="38271" y="76200"/>
                  </a:cubicBezTo>
                  <a:cubicBezTo>
                    <a:pt x="51923" y="76261"/>
                    <a:pt x="64565" y="69013"/>
                    <a:pt x="71409" y="57199"/>
                  </a:cubicBezTo>
                  <a:cubicBezTo>
                    <a:pt x="78253" y="45386"/>
                    <a:pt x="78253" y="30814"/>
                    <a:pt x="71409" y="19001"/>
                  </a:cubicBezTo>
                  <a:cubicBezTo>
                    <a:pt x="64565" y="7187"/>
                    <a:pt x="51923" y="-61"/>
                    <a:pt x="38271" y="0"/>
                  </a:cubicBezTo>
                  <a:close/>
                </a:path>
              </a:pathLst>
            </a:custGeom>
            <a:solidFill>
              <a:srgbClr val="282A2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2121925" y="104139"/>
              <a:ext cx="109709" cy="109221"/>
            </a:xfrm>
            <a:custGeom>
              <a:avLst/>
              <a:gdLst/>
              <a:ahLst/>
              <a:cxnLst/>
              <a:rect l="l" t="t" r="r" b="b"/>
              <a:pathLst>
                <a:path w="109709" h="109221">
                  <a:moveTo>
                    <a:pt x="54855" y="1"/>
                  </a:moveTo>
                  <a:cubicBezTo>
                    <a:pt x="35287" y="-87"/>
                    <a:pt x="17167" y="10303"/>
                    <a:pt x="7357" y="27235"/>
                  </a:cubicBezTo>
                  <a:cubicBezTo>
                    <a:pt x="-2452" y="44168"/>
                    <a:pt x="-2452" y="65054"/>
                    <a:pt x="7357" y="81987"/>
                  </a:cubicBezTo>
                  <a:cubicBezTo>
                    <a:pt x="17167" y="98919"/>
                    <a:pt x="35287" y="109309"/>
                    <a:pt x="54855" y="109221"/>
                  </a:cubicBezTo>
                  <a:cubicBezTo>
                    <a:pt x="74423" y="109309"/>
                    <a:pt x="92543" y="98919"/>
                    <a:pt x="102352" y="81987"/>
                  </a:cubicBezTo>
                  <a:cubicBezTo>
                    <a:pt x="112162" y="65054"/>
                    <a:pt x="112162" y="44168"/>
                    <a:pt x="102352" y="27235"/>
                  </a:cubicBezTo>
                  <a:cubicBezTo>
                    <a:pt x="92543" y="10303"/>
                    <a:pt x="74423" y="-87"/>
                    <a:pt x="54855" y="1"/>
                  </a:cubicBezTo>
                  <a:close/>
                </a:path>
              </a:pathLst>
            </a:custGeom>
            <a:solidFill>
              <a:srgbClr val="282A2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2330313" y="128270"/>
              <a:ext cx="61233" cy="60961"/>
            </a:xfrm>
            <a:custGeom>
              <a:avLst/>
              <a:gdLst/>
              <a:ahLst/>
              <a:cxnLst/>
              <a:rect l="l" t="t" r="r" b="b"/>
              <a:pathLst>
                <a:path w="61233" h="60961">
                  <a:moveTo>
                    <a:pt x="30617" y="0"/>
                  </a:moveTo>
                  <a:cubicBezTo>
                    <a:pt x="19695" y="-49"/>
                    <a:pt x="9582" y="5750"/>
                    <a:pt x="4107" y="15201"/>
                  </a:cubicBezTo>
                  <a:cubicBezTo>
                    <a:pt x="-1369" y="24651"/>
                    <a:pt x="-1369" y="36309"/>
                    <a:pt x="4107" y="45759"/>
                  </a:cubicBezTo>
                  <a:cubicBezTo>
                    <a:pt x="9582" y="55210"/>
                    <a:pt x="19695" y="61009"/>
                    <a:pt x="30617" y="60960"/>
                  </a:cubicBezTo>
                  <a:cubicBezTo>
                    <a:pt x="41539" y="61009"/>
                    <a:pt x="51652" y="55210"/>
                    <a:pt x="57127" y="45759"/>
                  </a:cubicBezTo>
                  <a:cubicBezTo>
                    <a:pt x="62602" y="36309"/>
                    <a:pt x="62602" y="24651"/>
                    <a:pt x="57127" y="15201"/>
                  </a:cubicBezTo>
                  <a:cubicBezTo>
                    <a:pt x="51652" y="5750"/>
                    <a:pt x="41539" y="-49"/>
                    <a:pt x="30617" y="0"/>
                  </a:cubicBezTo>
                  <a:close/>
                </a:path>
              </a:pathLst>
            </a:custGeom>
            <a:solidFill>
              <a:srgbClr val="282A2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19" name="Freeform 19"/>
            <p:cNvSpPr/>
            <p:nvPr/>
          </p:nvSpPr>
          <p:spPr>
            <a:xfrm>
              <a:off x="2346897" y="144780"/>
              <a:ext cx="28065" cy="27940"/>
            </a:xfrm>
            <a:custGeom>
              <a:avLst/>
              <a:gdLst/>
              <a:ahLst/>
              <a:cxnLst/>
              <a:rect l="l" t="t" r="r" b="b"/>
              <a:pathLst>
                <a:path w="28065" h="27940">
                  <a:moveTo>
                    <a:pt x="14033" y="0"/>
                  </a:moveTo>
                  <a:cubicBezTo>
                    <a:pt x="9027" y="-22"/>
                    <a:pt x="4392" y="2635"/>
                    <a:pt x="1882" y="6967"/>
                  </a:cubicBezTo>
                  <a:cubicBezTo>
                    <a:pt x="-627" y="11298"/>
                    <a:pt x="-627" y="16642"/>
                    <a:pt x="1882" y="20973"/>
                  </a:cubicBezTo>
                  <a:cubicBezTo>
                    <a:pt x="4392" y="25305"/>
                    <a:pt x="9027" y="27962"/>
                    <a:pt x="14033" y="27940"/>
                  </a:cubicBezTo>
                  <a:cubicBezTo>
                    <a:pt x="19039" y="27962"/>
                    <a:pt x="23674" y="25305"/>
                    <a:pt x="26184" y="20973"/>
                  </a:cubicBezTo>
                  <a:cubicBezTo>
                    <a:pt x="28693" y="16642"/>
                    <a:pt x="28693" y="11298"/>
                    <a:pt x="26184" y="6967"/>
                  </a:cubicBezTo>
                  <a:cubicBezTo>
                    <a:pt x="23674" y="2635"/>
                    <a:pt x="19039" y="-22"/>
                    <a:pt x="14033" y="0"/>
                  </a:cubicBezTo>
                  <a:close/>
                </a:path>
              </a:pathLst>
            </a:custGeom>
            <a:solidFill>
              <a:srgbClr val="FAEFE0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0" name="Freeform 20"/>
            <p:cNvSpPr/>
            <p:nvPr/>
          </p:nvSpPr>
          <p:spPr>
            <a:xfrm>
              <a:off x="2344386" y="144780"/>
              <a:ext cx="15308" cy="15240"/>
            </a:xfrm>
            <a:custGeom>
              <a:avLst/>
              <a:gdLst/>
              <a:ahLst/>
              <a:cxnLst/>
              <a:rect l="l" t="t" r="r" b="b"/>
              <a:pathLst>
                <a:path w="15308" h="15240">
                  <a:moveTo>
                    <a:pt x="7654" y="0"/>
                  </a:moveTo>
                  <a:cubicBezTo>
                    <a:pt x="4924" y="-12"/>
                    <a:pt x="2395" y="1437"/>
                    <a:pt x="1026" y="3800"/>
                  </a:cubicBezTo>
                  <a:cubicBezTo>
                    <a:pt x="-342" y="6163"/>
                    <a:pt x="-342" y="9077"/>
                    <a:pt x="1026" y="11440"/>
                  </a:cubicBezTo>
                  <a:cubicBezTo>
                    <a:pt x="2395" y="13803"/>
                    <a:pt x="4924" y="15252"/>
                    <a:pt x="7654" y="15240"/>
                  </a:cubicBezTo>
                  <a:cubicBezTo>
                    <a:pt x="10384" y="15252"/>
                    <a:pt x="12913" y="13803"/>
                    <a:pt x="14281" y="11440"/>
                  </a:cubicBezTo>
                  <a:cubicBezTo>
                    <a:pt x="15650" y="9077"/>
                    <a:pt x="15650" y="6163"/>
                    <a:pt x="14281" y="3800"/>
                  </a:cubicBezTo>
                  <a:cubicBezTo>
                    <a:pt x="12913" y="1437"/>
                    <a:pt x="10384" y="-12"/>
                    <a:pt x="7654" y="0"/>
                  </a:cubicBezTo>
                  <a:close/>
                </a:path>
              </a:pathLst>
            </a:custGeom>
            <a:solidFill>
              <a:srgbClr val="282A2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1" name="Freeform 21"/>
            <p:cNvSpPr/>
            <p:nvPr/>
          </p:nvSpPr>
          <p:spPr>
            <a:xfrm>
              <a:off x="4716780" y="53467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282A2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2" name="Freeform 22"/>
            <p:cNvSpPr/>
            <p:nvPr/>
          </p:nvSpPr>
          <p:spPr>
            <a:xfrm>
              <a:off x="4716780" y="861060"/>
              <a:ext cx="16622" cy="278130"/>
            </a:xfrm>
            <a:custGeom>
              <a:avLst/>
              <a:gdLst/>
              <a:ahLst/>
              <a:cxnLst/>
              <a:rect l="l" t="t" r="r" b="b"/>
              <a:pathLst>
                <a:path w="16622" h="278130">
                  <a:moveTo>
                    <a:pt x="0" y="0"/>
                  </a:moveTo>
                  <a:lnTo>
                    <a:pt x="0" y="278130"/>
                  </a:lnTo>
                  <a:cubicBezTo>
                    <a:pt x="19050" y="278130"/>
                    <a:pt x="16510" y="262890"/>
                    <a:pt x="16510" y="243840"/>
                  </a:cubicBezTo>
                  <a:lnTo>
                    <a:pt x="16510" y="35560"/>
                  </a:lnTo>
                  <a:cubicBezTo>
                    <a:pt x="16510" y="16510"/>
                    <a:pt x="19050" y="0"/>
                    <a:pt x="0" y="0"/>
                  </a:cubicBezTo>
                  <a:close/>
                </a:path>
              </a:pathLst>
            </a:custGeom>
            <a:solidFill>
              <a:srgbClr val="282A29"/>
            </a:solidFill>
          </p:spPr>
          <p:txBody>
            <a:bodyPr/>
            <a:lstStyle/>
            <a:p>
              <a:endParaRPr lang="en-GB"/>
            </a:p>
          </p:txBody>
        </p:sp>
        <p:sp>
          <p:nvSpPr>
            <p:cNvPr id="23" name="Freeform 23"/>
            <p:cNvSpPr/>
            <p:nvPr/>
          </p:nvSpPr>
          <p:spPr>
            <a:xfrm>
              <a:off x="4064000" y="-113"/>
              <a:ext cx="320040" cy="16623"/>
            </a:xfrm>
            <a:custGeom>
              <a:avLst/>
              <a:gdLst/>
              <a:ahLst/>
              <a:cxnLst/>
              <a:rect l="l" t="t" r="r" b="b"/>
              <a:pathLst>
                <a:path w="320040" h="16623">
                  <a:moveTo>
                    <a:pt x="0" y="16623"/>
                  </a:moveTo>
                  <a:lnTo>
                    <a:pt x="320040" y="16623"/>
                  </a:lnTo>
                  <a:cubicBezTo>
                    <a:pt x="320040" y="-2427"/>
                    <a:pt x="304800" y="113"/>
                    <a:pt x="285750" y="113"/>
                  </a:cubicBezTo>
                  <a:lnTo>
                    <a:pt x="34290" y="113"/>
                  </a:lnTo>
                  <a:cubicBezTo>
                    <a:pt x="15240" y="113"/>
                    <a:pt x="0" y="-2427"/>
                    <a:pt x="0" y="16623"/>
                  </a:cubicBezTo>
                  <a:close/>
                </a:path>
              </a:pathLst>
            </a:custGeom>
            <a:solidFill>
              <a:srgbClr val="282A29"/>
            </a:solidFill>
          </p:spPr>
          <p:txBody>
            <a:bodyPr/>
            <a:lstStyle/>
            <a:p>
              <a:endParaRPr lang="en-GB"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851187" y="3065376"/>
            <a:ext cx="4144164" cy="4039273"/>
            <a:chOff x="0" y="0"/>
            <a:chExt cx="5525553" cy="5385698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8"/>
            <a:srcRect l="15822" r="15822"/>
            <a:stretch>
              <a:fillRect/>
            </a:stretch>
          </p:blipFill>
          <p:spPr>
            <a:xfrm>
              <a:off x="0" y="0"/>
              <a:ext cx="5525553" cy="5385698"/>
            </a:xfrm>
            <a:prstGeom prst="rect">
              <a:avLst/>
            </a:prstGeom>
          </p:spPr>
        </p:pic>
      </p:grpSp>
      <p:sp>
        <p:nvSpPr>
          <p:cNvPr id="26" name="AutoShape 26"/>
          <p:cNvSpPr/>
          <p:nvPr/>
        </p:nvSpPr>
        <p:spPr>
          <a:xfrm>
            <a:off x="12851187" y="7117163"/>
            <a:ext cx="4144164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7" name="AutoShape 27"/>
          <p:cNvSpPr/>
          <p:nvPr/>
        </p:nvSpPr>
        <p:spPr>
          <a:xfrm>
            <a:off x="12851187" y="3052863"/>
            <a:ext cx="4144164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28" name="Freeform 28"/>
          <p:cNvSpPr/>
          <p:nvPr/>
        </p:nvSpPr>
        <p:spPr>
          <a:xfrm>
            <a:off x="16233099" y="2365848"/>
            <a:ext cx="460766" cy="460766"/>
          </a:xfrm>
          <a:custGeom>
            <a:avLst/>
            <a:gdLst/>
            <a:ahLst/>
            <a:cxnLst/>
            <a:rect l="l" t="t" r="r" b="b"/>
            <a:pathLst>
              <a:path w="460766" h="460766">
                <a:moveTo>
                  <a:pt x="0" y="0"/>
                </a:moveTo>
                <a:lnTo>
                  <a:pt x="460767" y="0"/>
                </a:lnTo>
                <a:lnTo>
                  <a:pt x="460767" y="460766"/>
                </a:lnTo>
                <a:lnTo>
                  <a:pt x="0" y="460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29" name="AutoShape 29"/>
          <p:cNvSpPr/>
          <p:nvPr/>
        </p:nvSpPr>
        <p:spPr>
          <a:xfrm flipV="1">
            <a:off x="0" y="10382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0" name="AutoShape 30"/>
          <p:cNvSpPr/>
          <p:nvPr/>
        </p:nvSpPr>
        <p:spPr>
          <a:xfrm>
            <a:off x="0" y="924877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1" name="AutoShape 31"/>
          <p:cNvSpPr/>
          <p:nvPr/>
        </p:nvSpPr>
        <p:spPr>
          <a:xfrm flipV="1">
            <a:off x="11575421" y="0"/>
            <a:ext cx="0" cy="1028700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2" name="AutoShape 32"/>
          <p:cNvSpPr/>
          <p:nvPr/>
        </p:nvSpPr>
        <p:spPr>
          <a:xfrm>
            <a:off x="0" y="3762547"/>
            <a:ext cx="11565896" cy="20741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 flipH="1" flipV="1">
            <a:off x="10321208" y="-257346"/>
            <a:ext cx="0" cy="9534706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TextBox 4"/>
          <p:cNvSpPr txBox="1"/>
          <p:nvPr/>
        </p:nvSpPr>
        <p:spPr>
          <a:xfrm>
            <a:off x="1028700" y="1247775"/>
            <a:ext cx="8115300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000"/>
              </a:lnSpc>
            </a:pPr>
            <a:r>
              <a:rPr lang="en-US" sz="12000" b="1" spc="-90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I</a:t>
            </a:r>
            <a:r>
              <a:rPr lang="en-US" sz="12000" b="1" u="none" spc="-90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ntroducción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440654" y="1555546"/>
            <a:ext cx="5818646" cy="4581618"/>
            <a:chOff x="0" y="0"/>
            <a:chExt cx="7758194" cy="6108824"/>
          </a:xfrm>
        </p:grpSpPr>
        <p:sp>
          <p:nvSpPr>
            <p:cNvPr id="6" name="TextBox 6"/>
            <p:cNvSpPr txBox="1"/>
            <p:nvPr/>
          </p:nvSpPr>
          <p:spPr>
            <a:xfrm>
              <a:off x="0" y="-9525"/>
              <a:ext cx="7758194" cy="6191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600"/>
                </a:lnSpc>
                <a:spcBef>
                  <a:spcPct val="0"/>
                </a:spcBef>
              </a:pPr>
              <a:r>
                <a:rPr lang="en-US" sz="3000" b="1" u="none" spc="-150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Propósito del estudio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960032"/>
              <a:ext cx="7758194" cy="5148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 mercado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inmobiliario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Madrid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presenta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una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elevada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heterogeneidad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precios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tipologías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y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localización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Factores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como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tamaño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la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vivienda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distrito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número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habitaciones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o la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presencia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servicios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influyen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significativamente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en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valor de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inmuebles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  <a:p>
              <a:pPr algn="l">
                <a:lnSpc>
                  <a:spcPts val="2800"/>
                </a:lnSpc>
              </a:pP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El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análisis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exploratorio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datos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(EDA)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permite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identificar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patrones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,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relaciones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y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anomalías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que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facilitan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una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mejor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comprensión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del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comportamiento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del mercado.</a:t>
              </a:r>
            </a:p>
            <a:p>
              <a:pPr algn="l">
                <a:lnSpc>
                  <a:spcPts val="2800"/>
                </a:lnSpc>
              </a:pPr>
              <a:endParaRPr lang="en-US" sz="2000" spc="-100" dirty="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4996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2998" y="1057275"/>
            <a:ext cx="7925002" cy="8172450"/>
          </a:xfrm>
          <a:custGeom>
            <a:avLst/>
            <a:gdLst/>
            <a:ahLst/>
            <a:cxnLst/>
            <a:rect l="l" t="t" r="r" b="b"/>
            <a:pathLst>
              <a:path w="7925002" h="8172450">
                <a:moveTo>
                  <a:pt x="0" y="0"/>
                </a:moveTo>
                <a:lnTo>
                  <a:pt x="7925002" y="0"/>
                </a:lnTo>
                <a:lnTo>
                  <a:pt x="7925002" y="8172450"/>
                </a:lnTo>
                <a:lnTo>
                  <a:pt x="0" y="81724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314" r="-4369"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9244012"/>
            <a:ext cx="18288000" cy="0"/>
          </a:xfrm>
          <a:prstGeom prst="line">
            <a:avLst/>
          </a:prstGeom>
          <a:ln w="28575" cap="flat">
            <a:solidFill>
              <a:srgbClr val="FAEFE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AutoShape 4"/>
          <p:cNvSpPr/>
          <p:nvPr/>
        </p:nvSpPr>
        <p:spPr>
          <a:xfrm>
            <a:off x="0" y="1042988"/>
            <a:ext cx="18288000" cy="0"/>
          </a:xfrm>
          <a:prstGeom prst="line">
            <a:avLst/>
          </a:prstGeom>
          <a:ln w="28575" cap="flat">
            <a:solidFill>
              <a:srgbClr val="FAEFE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5" name="Group 5"/>
          <p:cNvGrpSpPr/>
          <p:nvPr/>
        </p:nvGrpSpPr>
        <p:grpSpPr>
          <a:xfrm>
            <a:off x="1019175" y="2214131"/>
            <a:ext cx="8447377" cy="4248166"/>
            <a:chOff x="0" y="0"/>
            <a:chExt cx="11263169" cy="5664222"/>
          </a:xfrm>
        </p:grpSpPr>
        <p:sp>
          <p:nvSpPr>
            <p:cNvPr id="6" name="TextBox 6"/>
            <p:cNvSpPr txBox="1"/>
            <p:nvPr/>
          </p:nvSpPr>
          <p:spPr>
            <a:xfrm>
              <a:off x="0" y="0"/>
              <a:ext cx="11263169" cy="508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00"/>
                </a:lnSpc>
                <a:spcBef>
                  <a:spcPct val="0"/>
                </a:spcBef>
              </a:pPr>
              <a:r>
                <a:rPr lang="en-US" sz="2500" b="1" spc="-125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principal del caso de estudio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182170"/>
              <a:ext cx="11263169" cy="44820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75"/>
                </a:lnSpc>
              </a:pPr>
              <a:r>
                <a:rPr lang="en-US" sz="4375" b="1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Analizar</a:t>
              </a:r>
              <a:r>
                <a:rPr lang="en-US" sz="4375" b="1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de forma </a:t>
              </a:r>
              <a:r>
                <a:rPr lang="en-US" sz="4375" b="1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explorato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ria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el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mercado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inmobiliario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de Madrid a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partir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de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datos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obtenidos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de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Idealista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, con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el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fin de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identificar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patrones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relevantes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en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los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precios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y sus variables </a:t>
              </a:r>
              <a:r>
                <a:rPr lang="en-US" sz="4375" b="1" u="none" spc="-328" dirty="0" err="1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explicativas</a:t>
              </a:r>
              <a:r>
                <a:rPr lang="en-US" sz="4375" b="1" u="none" spc="-328" dirty="0">
                  <a:solidFill>
                    <a:srgbClr val="FAEFE0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.</a:t>
              </a:r>
            </a:p>
          </p:txBody>
        </p:sp>
      </p:grpSp>
      <p:sp>
        <p:nvSpPr>
          <p:cNvPr id="8" name="AutoShape 8"/>
          <p:cNvSpPr/>
          <p:nvPr/>
        </p:nvSpPr>
        <p:spPr>
          <a:xfrm flipV="1">
            <a:off x="10348711" y="1028700"/>
            <a:ext cx="14288" cy="8248660"/>
          </a:xfrm>
          <a:prstGeom prst="line">
            <a:avLst/>
          </a:prstGeom>
          <a:ln w="28575" cap="flat">
            <a:solidFill>
              <a:srgbClr val="FAEFE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9681464" y="9621099"/>
            <a:ext cx="757783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</a:pPr>
            <a:r>
              <a:rPr lang="en-US" sz="1600" u="none" spc="-80">
                <a:solidFill>
                  <a:srgbClr val="FAEFE0"/>
                </a:solidFill>
                <a:latin typeface="Open Sauce"/>
                <a:ea typeface="Open Sauce"/>
                <a:cs typeface="Open Sauce"/>
                <a:sym typeface="Open Sauce"/>
              </a:rPr>
              <a:t>Fuente: añade aquí tus referencias.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3" name="AutoShape 3"/>
          <p:cNvSpPr/>
          <p:nvPr/>
        </p:nvSpPr>
        <p:spPr>
          <a:xfrm>
            <a:off x="0" y="3333680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Freeform 4"/>
          <p:cNvSpPr/>
          <p:nvPr/>
        </p:nvSpPr>
        <p:spPr>
          <a:xfrm>
            <a:off x="2292851" y="4241010"/>
            <a:ext cx="2030773" cy="2203008"/>
          </a:xfrm>
          <a:custGeom>
            <a:avLst/>
            <a:gdLst/>
            <a:ahLst/>
            <a:cxnLst/>
            <a:rect l="l" t="t" r="r" b="b"/>
            <a:pathLst>
              <a:path w="2030773" h="2203008">
                <a:moveTo>
                  <a:pt x="0" y="0"/>
                </a:moveTo>
                <a:lnTo>
                  <a:pt x="2030773" y="0"/>
                </a:lnTo>
                <a:lnTo>
                  <a:pt x="2030773" y="2203008"/>
                </a:lnTo>
                <a:lnTo>
                  <a:pt x="0" y="22030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 flipH="1">
            <a:off x="14044296" y="4382714"/>
            <a:ext cx="1951334" cy="2150769"/>
          </a:xfrm>
          <a:custGeom>
            <a:avLst/>
            <a:gdLst/>
            <a:ahLst/>
            <a:cxnLst/>
            <a:rect l="l" t="t" r="r" b="b"/>
            <a:pathLst>
              <a:path w="1951334" h="2150769">
                <a:moveTo>
                  <a:pt x="1951335" y="0"/>
                </a:moveTo>
                <a:lnTo>
                  <a:pt x="0" y="0"/>
                </a:lnTo>
                <a:lnTo>
                  <a:pt x="0" y="2150769"/>
                </a:lnTo>
                <a:lnTo>
                  <a:pt x="1951335" y="2150769"/>
                </a:lnTo>
                <a:lnTo>
                  <a:pt x="1951335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Freeform 6"/>
          <p:cNvSpPr/>
          <p:nvPr/>
        </p:nvSpPr>
        <p:spPr>
          <a:xfrm>
            <a:off x="7988227" y="4146540"/>
            <a:ext cx="2391949" cy="2391949"/>
          </a:xfrm>
          <a:custGeom>
            <a:avLst/>
            <a:gdLst/>
            <a:ahLst/>
            <a:cxnLst/>
            <a:rect l="l" t="t" r="r" b="b"/>
            <a:pathLst>
              <a:path w="2391949" h="2391949">
                <a:moveTo>
                  <a:pt x="0" y="0"/>
                </a:moveTo>
                <a:lnTo>
                  <a:pt x="2391949" y="0"/>
                </a:lnTo>
                <a:lnTo>
                  <a:pt x="2391949" y="2391949"/>
                </a:lnTo>
                <a:lnTo>
                  <a:pt x="0" y="239194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7" name="TextBox 7"/>
          <p:cNvSpPr txBox="1"/>
          <p:nvPr/>
        </p:nvSpPr>
        <p:spPr>
          <a:xfrm>
            <a:off x="1028700" y="1069806"/>
            <a:ext cx="16230600" cy="13303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99"/>
              </a:lnSpc>
            </a:pPr>
            <a:r>
              <a:rPr lang="en-US" sz="9999" b="1" spc="-749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Objetivos de la investigación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28700" y="7024334"/>
            <a:ext cx="4518874" cy="1276443"/>
            <a:chOff x="0" y="0"/>
            <a:chExt cx="6025166" cy="1701924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"/>
              <a:ext cx="6025166" cy="498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60"/>
                </a:lnSpc>
                <a:spcBef>
                  <a:spcPct val="0"/>
                </a:spcBef>
              </a:pPr>
              <a:r>
                <a:rPr lang="en-US" sz="2550" b="1" u="none" spc="-127" dirty="0" err="1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</a:t>
              </a:r>
              <a:r>
                <a:rPr lang="en-US" sz="2550" b="1" u="none" spc="-127" dirty="0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de la </a:t>
              </a:r>
              <a:r>
                <a:rPr lang="en-US" sz="2550" b="1" u="none" spc="-127" dirty="0" err="1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investigación</a:t>
              </a:r>
              <a:r>
                <a:rPr lang="en-US" sz="2550" b="1" u="none" spc="-127" dirty="0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 #1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782232"/>
              <a:ext cx="6025166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Analizar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la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distribución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los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precios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vivienda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6884563" y="7024334"/>
            <a:ext cx="4518874" cy="1276443"/>
            <a:chOff x="0" y="0"/>
            <a:chExt cx="6025166" cy="170192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9525"/>
              <a:ext cx="6025166" cy="498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60"/>
                </a:lnSpc>
                <a:spcBef>
                  <a:spcPct val="0"/>
                </a:spcBef>
              </a:pPr>
              <a:r>
                <a:rPr lang="en-US" sz="2550" b="1" u="none" spc="-127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de la investigación #2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782232"/>
              <a:ext cx="6025166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Evaluar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la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relación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entre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precio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y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características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del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inmueble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.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740426" y="7024334"/>
            <a:ext cx="4518874" cy="1276443"/>
            <a:chOff x="0" y="0"/>
            <a:chExt cx="6025166" cy="1701924"/>
          </a:xfrm>
        </p:grpSpPr>
        <p:sp>
          <p:nvSpPr>
            <p:cNvPr id="15" name="TextBox 15"/>
            <p:cNvSpPr txBox="1"/>
            <p:nvPr/>
          </p:nvSpPr>
          <p:spPr>
            <a:xfrm>
              <a:off x="0" y="9525"/>
              <a:ext cx="6025166" cy="4984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3060"/>
                </a:lnSpc>
                <a:spcBef>
                  <a:spcPct val="0"/>
                </a:spcBef>
              </a:pPr>
              <a:r>
                <a:rPr lang="en-US" sz="2550" b="1" u="none" spc="-127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Objetivo de la investigación #3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782232"/>
              <a:ext cx="6025166" cy="9196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Detectar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tendencias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y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posibles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</a:t>
              </a:r>
              <a:r>
                <a:rPr lang="en-US" sz="2000" spc="-100" dirty="0" err="1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segmentaciones</a:t>
              </a:r>
              <a:r>
                <a:rPr lang="en-US" sz="2000" spc="-100" dirty="0">
                  <a:solidFill>
                    <a:srgbClr val="282A29"/>
                  </a:solidFill>
                  <a:latin typeface="Open Sauce"/>
                  <a:ea typeface="Open Sauce"/>
                  <a:cs typeface="Open Sauce"/>
                  <a:sym typeface="Open Sauce"/>
                </a:rPr>
                <a:t> del mercado.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181100"/>
            <a:ext cx="5834135" cy="30486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99"/>
              </a:lnSpc>
            </a:pPr>
            <a:r>
              <a:rPr lang="en-US" sz="7899" b="1" spc="-592" dirty="0" err="1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Descripción</a:t>
            </a:r>
            <a:r>
              <a:rPr lang="en-US" sz="7899" b="1" spc="-592" dirty="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 del conjunto de </a:t>
            </a:r>
            <a:r>
              <a:rPr lang="en-US" sz="7899" b="1" spc="-592" dirty="0" err="1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datos</a:t>
            </a:r>
            <a:endParaRPr lang="en-US" sz="7899" b="1" spc="-592" dirty="0">
              <a:solidFill>
                <a:srgbClr val="282A29"/>
              </a:solidFill>
              <a:latin typeface="Open Sauce Semi-Bold"/>
              <a:ea typeface="Open Sauce Semi-Bold"/>
              <a:cs typeface="Open Sauce Semi-Bold"/>
              <a:sym typeface="Open Sauce Semi-Bold"/>
            </a:endParaRPr>
          </a:p>
        </p:txBody>
      </p:sp>
      <p:graphicFrame>
        <p:nvGraphicFramePr>
          <p:cNvPr id="3" name="Table 3"/>
          <p:cNvGraphicFramePr>
            <a:graphicFrameLocks noGrp="1"/>
          </p:cNvGraphicFramePr>
          <p:nvPr/>
        </p:nvGraphicFramePr>
        <p:xfrm>
          <a:off x="7887903" y="0"/>
          <a:ext cx="10409621" cy="9283116"/>
        </p:xfrm>
        <a:graphic>
          <a:graphicData uri="http://schemas.openxmlformats.org/drawingml/2006/table">
            <a:tbl>
              <a:tblPr/>
              <a:tblGrid>
                <a:gridCol w="3182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272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546224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Fuente de datos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22B"/>
                    </a:solidFill>
                  </a:tcPr>
                </a:tc>
                <a:tc>
                  <a:txBody>
                    <a:bodyPr/>
                    <a:lstStyle/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Idealista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46224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Tamaño de la muestra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0BE1A"/>
                    </a:solidFill>
                  </a:tcPr>
                </a:tc>
                <a:tc>
                  <a:txBody>
                    <a:bodyPr/>
                    <a:lstStyle/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11826 viviendas</a:t>
                      </a:r>
                      <a:endParaRPr lang="en-US" sz="1100"/>
                    </a:p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14 variables</a:t>
                      </a: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46224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Localización geográfica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9963"/>
                    </a:solidFill>
                  </a:tcPr>
                </a:tc>
                <a:tc>
                  <a:txBody>
                    <a:bodyPr/>
                    <a:lstStyle/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Madrid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46224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 b="1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Tipo de inmuebles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6BC"/>
                    </a:solidFill>
                  </a:tcPr>
                </a:tc>
                <a:tc>
                  <a:txBody>
                    <a:bodyPr/>
                    <a:lstStyle/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Escribe una explicación breve aquí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44972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r>
                        <a:rPr lang="en-US" sz="1900">
                          <a:solidFill>
                            <a:srgbClr val="FAEFE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Variables principales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04C00"/>
                    </a:solidFill>
                  </a:tcPr>
                </a:tc>
                <a:tc>
                  <a:txBody>
                    <a:bodyPr/>
                    <a:lstStyle/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1700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</a:t>
                      </a:r>
                      <a:endParaRPr lang="en-US" sz="1100" dirty="0"/>
                    </a:p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Superficie</a:t>
                      </a:r>
                      <a:r>
                        <a:rPr lang="en-US" sz="1700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(m²)</a:t>
                      </a:r>
                    </a:p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Número</a:t>
                      </a:r>
                      <a:r>
                        <a:rPr lang="en-US" sz="1700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 </a:t>
                      </a:r>
                      <a:r>
                        <a:rPr lang="en-US" sz="1700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habitaciones</a:t>
                      </a:r>
                      <a:endParaRPr lang="en-US" sz="1700" dirty="0">
                        <a:solidFill>
                          <a:srgbClr val="282A29"/>
                        </a:solidFill>
                        <a:latin typeface="Open Sauce"/>
                        <a:ea typeface="Open Sauce"/>
                        <a:cs typeface="Open Sauce"/>
                        <a:sym typeface="Open Sauce"/>
                      </a:endParaRPr>
                    </a:p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Número</a:t>
                      </a:r>
                      <a:r>
                        <a:rPr lang="en-US" sz="1700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de </a:t>
                      </a:r>
                      <a:r>
                        <a:rPr lang="en-US" sz="1700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baños</a:t>
                      </a:r>
                      <a:endParaRPr lang="en-US" sz="1700" dirty="0">
                        <a:solidFill>
                          <a:srgbClr val="282A29"/>
                        </a:solidFill>
                        <a:latin typeface="Open Sauce"/>
                        <a:ea typeface="Open Sauce"/>
                        <a:cs typeface="Open Sauce"/>
                        <a:sym typeface="Open Sauce"/>
                      </a:endParaRPr>
                    </a:p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Distrito / zona</a:t>
                      </a:r>
                    </a:p>
                    <a:p>
                      <a:pPr marL="367032" lvl="1" indent="-183516" algn="l">
                        <a:lnSpc>
                          <a:spcPts val="2380"/>
                        </a:lnSpc>
                        <a:buFont typeface="Arial"/>
                        <a:buChar char="•"/>
                      </a:pPr>
                      <a:r>
                        <a:rPr lang="en-US" sz="1700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Tipo de </a:t>
                      </a:r>
                      <a:r>
                        <a:rPr lang="en-US" sz="1700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vivienda</a:t>
                      </a:r>
                      <a:endParaRPr lang="en-US" sz="1700" dirty="0">
                        <a:solidFill>
                          <a:srgbClr val="282A29"/>
                        </a:solidFill>
                        <a:latin typeface="Open Sauce"/>
                        <a:ea typeface="Open Sauce"/>
                        <a:cs typeface="Open Sauce"/>
                        <a:sym typeface="Open Sauce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53248">
                <a:tc>
                  <a:txBody>
                    <a:bodyPr/>
                    <a:lstStyle/>
                    <a:p>
                      <a:pPr algn="ctr">
                        <a:lnSpc>
                          <a:spcPts val="266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397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ts val="2380"/>
                        </a:lnSpc>
                        <a:defRPr/>
                      </a:pPr>
                      <a:endParaRPr lang="en-US" sz="1100" dirty="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AutoShape 4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0" y="4357293"/>
          <a:ext cx="18288000" cy="4913580"/>
        </p:xfrm>
        <a:graphic>
          <a:graphicData uri="http://schemas.openxmlformats.org/drawingml/2006/table">
            <a:tbl>
              <a:tblPr/>
              <a:tblGrid>
                <a:gridCol w="9144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144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63894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96B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2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49686">
                <a:tc>
                  <a:txBody>
                    <a:bodyPr/>
                    <a:lstStyle/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viviendas con más metros tienen un precio mayor.</a:t>
                      </a:r>
                      <a:endParaRPr lang="en-US" sz="1100"/>
                    </a:p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zonas céntricas o de mayor nivel adquisitivo tienen precios más altos.</a:t>
                      </a:r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tc>
                  <a:txBody>
                    <a:bodyPr/>
                    <a:lstStyle/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viviendas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con ascensor son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más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caras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que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las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que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no lo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tienen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.</a:t>
                      </a:r>
                      <a:endParaRPr lang="en-US" sz="1100" dirty="0"/>
                    </a:p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Las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viviendas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exteriores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tienen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un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por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m² mayor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que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las </a:t>
                      </a:r>
                      <a:r>
                        <a:rPr lang="en-US" sz="2499" spc="-49" dirty="0" err="1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interiores</a:t>
                      </a:r>
                      <a:r>
                        <a:rPr lang="en-US" sz="2499" spc="-49" dirty="0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.</a:t>
                      </a:r>
                    </a:p>
                    <a:p>
                      <a:pPr algn="ctr">
                        <a:lnSpc>
                          <a:spcPts val="3599"/>
                        </a:lnSpc>
                      </a:pPr>
                      <a:endParaRPr lang="en-US" sz="2499" spc="-49" dirty="0">
                        <a:solidFill>
                          <a:srgbClr val="282A29"/>
                        </a:solidFill>
                        <a:latin typeface="Open Sauce"/>
                        <a:ea typeface="Open Sauce"/>
                        <a:cs typeface="Open Sauce"/>
                        <a:sym typeface="Open Sauce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grpSp>
        <p:nvGrpSpPr>
          <p:cNvPr id="4" name="Group 4"/>
          <p:cNvGrpSpPr/>
          <p:nvPr/>
        </p:nvGrpSpPr>
        <p:grpSpPr>
          <a:xfrm>
            <a:off x="1028700" y="1104508"/>
            <a:ext cx="10527910" cy="2004625"/>
            <a:chOff x="0" y="0"/>
            <a:chExt cx="14037214" cy="2672833"/>
          </a:xfrm>
        </p:grpSpPr>
        <p:sp>
          <p:nvSpPr>
            <p:cNvPr id="5" name="TextBox 5"/>
            <p:cNvSpPr txBox="1"/>
            <p:nvPr/>
          </p:nvSpPr>
          <p:spPr>
            <a:xfrm>
              <a:off x="0" y="360045"/>
              <a:ext cx="14037214" cy="146958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049"/>
                </a:lnSpc>
              </a:pPr>
              <a:r>
                <a:rPr lang="en-US" sz="8049" b="1" spc="-603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</a:rPr>
                <a:t>Hipótesis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2177533"/>
              <a:ext cx="14037214" cy="4953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9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3603078" y="-315197"/>
            <a:ext cx="3457416" cy="3788005"/>
          </a:xfrm>
          <a:custGeom>
            <a:avLst/>
            <a:gdLst/>
            <a:ahLst/>
            <a:cxnLst/>
            <a:rect l="l" t="t" r="r" b="b"/>
            <a:pathLst>
              <a:path w="3457416" h="3788005">
                <a:moveTo>
                  <a:pt x="0" y="0"/>
                </a:moveTo>
                <a:lnTo>
                  <a:pt x="3457415" y="0"/>
                </a:lnTo>
                <a:lnTo>
                  <a:pt x="3457415" y="3788005"/>
                </a:lnTo>
                <a:lnTo>
                  <a:pt x="0" y="37880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0BE1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153525" y="0"/>
            <a:ext cx="9134475" cy="4619625"/>
            <a:chOff x="0" y="0"/>
            <a:chExt cx="12179300" cy="61595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3121" b="33121"/>
            <a:stretch>
              <a:fillRect/>
            </a:stretch>
          </p:blipFill>
          <p:spPr>
            <a:xfrm>
              <a:off x="0" y="0"/>
              <a:ext cx="12179300" cy="6159500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0" y="4638675"/>
            <a:ext cx="9134475" cy="4638675"/>
            <a:chOff x="0" y="0"/>
            <a:chExt cx="12179300" cy="6184900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t="40486" b="25680"/>
            <a:stretch>
              <a:fillRect/>
            </a:stretch>
          </p:blipFill>
          <p:spPr>
            <a:xfrm>
              <a:off x="0" y="0"/>
              <a:ext cx="12179300" cy="6184900"/>
            </a:xfrm>
            <a:prstGeom prst="rect">
              <a:avLst/>
            </a:prstGeom>
          </p:spPr>
        </p:pic>
      </p:grpSp>
      <p:sp>
        <p:nvSpPr>
          <p:cNvPr id="6" name="AutoShape 6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7" name="AutoShape 7"/>
          <p:cNvSpPr/>
          <p:nvPr/>
        </p:nvSpPr>
        <p:spPr>
          <a:xfrm>
            <a:off x="0" y="4629150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8" name="AutoShape 8"/>
          <p:cNvSpPr/>
          <p:nvPr/>
        </p:nvSpPr>
        <p:spPr>
          <a:xfrm flipV="1">
            <a:off x="9144000" y="-257356"/>
            <a:ext cx="0" cy="9534706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9" name="TextBox 9"/>
          <p:cNvSpPr txBox="1"/>
          <p:nvPr/>
        </p:nvSpPr>
        <p:spPr>
          <a:xfrm>
            <a:off x="1028700" y="1074420"/>
            <a:ext cx="7284276" cy="26708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275"/>
              </a:lnSpc>
            </a:pPr>
            <a:r>
              <a:rPr lang="en-US" sz="10275" b="1" spc="-770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Análisis de las variables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1120326" y="5936942"/>
            <a:ext cx="4803609" cy="2023090"/>
            <a:chOff x="0" y="0"/>
            <a:chExt cx="6404812" cy="269745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0"/>
              <a:ext cx="6404812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4" action="ppaction://hlinksldjump"/>
                </a:rPr>
                <a:t>Análisis univariante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1050277"/>
              <a:ext cx="6404812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30" lvl="1" indent="-291465" algn="l">
                <a:lnSpc>
                  <a:spcPts val="32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700" b="1" spc="-135">
                  <a:solidFill>
                    <a:srgbClr val="282A29"/>
                  </a:solidFill>
                  <a:latin typeface="Open Sauce Semi-Bold"/>
                  <a:ea typeface="Open Sauce Semi-Bold"/>
                  <a:cs typeface="Open Sauce Semi-Bold"/>
                  <a:sym typeface="Open Sauce Semi-Bold"/>
                  <a:hlinkClick r:id="rId5" action="ppaction://hlinksldjump"/>
                </a:rPr>
                <a:t>Análisis bivariante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2151354"/>
              <a:ext cx="6404812" cy="5461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40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AEF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/>
        </p:nvGraphicFramePr>
        <p:xfrm>
          <a:off x="8351865" y="1047750"/>
          <a:ext cx="9936135" cy="8229600"/>
        </p:xfrm>
        <a:graphic>
          <a:graphicData uri="http://schemas.openxmlformats.org/drawingml/2006/table">
            <a:tbl>
              <a:tblPr/>
              <a:tblGrid>
                <a:gridCol w="4963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728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91486"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Variables numéricas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FA39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4200"/>
                        </a:lnSpc>
                        <a:defRPr/>
                      </a:pPr>
                      <a:r>
                        <a:rPr lang="en-US" sz="3000" b="1">
                          <a:solidFill>
                            <a:srgbClr val="FAEFE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Variables categóricas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6922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38114">
                <a:tc>
                  <a:txBody>
                    <a:bodyPr/>
                    <a:lstStyle/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 Actual</a:t>
                      </a:r>
                      <a:endParaRPr lang="en-US" sz="1100"/>
                    </a:p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Precio por m²</a:t>
                      </a:r>
                    </a:p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Metros</a:t>
                      </a:r>
                    </a:p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Habitaciones</a:t>
                      </a:r>
                    </a:p>
                    <a:p>
                      <a:pPr algn="ctr">
                        <a:lnSpc>
                          <a:spcPts val="2879"/>
                        </a:lnSpc>
                      </a:pPr>
                      <a:endParaRPr lang="en-US" sz="2499" spc="-49">
                        <a:solidFill>
                          <a:srgbClr val="282A29"/>
                        </a:solidFill>
                        <a:latin typeface="Open Sauce"/>
                        <a:ea typeface="Open Sauce"/>
                        <a:cs typeface="Open Sauce"/>
                        <a:sym typeface="Open Sauce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tc>
                  <a:txBody>
                    <a:bodyPr/>
                    <a:lstStyle/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Zonas con más anuncios.</a:t>
                      </a:r>
                      <a:endParaRPr lang="en-US" sz="1100"/>
                    </a:p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Proporción de viviendas exteriores/interiores.</a:t>
                      </a:r>
                    </a:p>
                    <a:p>
                      <a:pPr marL="539745" lvl="1" indent="-269872" algn="ctr">
                        <a:lnSpc>
                          <a:spcPts val="3599"/>
                        </a:lnSpc>
                        <a:buFont typeface="Arial"/>
                        <a:buChar char="•"/>
                      </a:pPr>
                      <a:r>
                        <a:rPr lang="en-US" sz="2499" spc="-49">
                          <a:solidFill>
                            <a:srgbClr val="282A29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Presencia de ascensor</a:t>
                      </a:r>
                    </a:p>
                    <a:p>
                      <a:pPr algn="ctr">
                        <a:lnSpc>
                          <a:spcPts val="2879"/>
                        </a:lnSpc>
                      </a:pPr>
                      <a:endParaRPr lang="en-US" sz="2499" spc="-49">
                        <a:solidFill>
                          <a:srgbClr val="282A29"/>
                        </a:solidFill>
                        <a:latin typeface="Open Sauce"/>
                        <a:ea typeface="Open Sauce"/>
                        <a:cs typeface="Open Sauce"/>
                        <a:sym typeface="Open Sauce"/>
                      </a:endParaRPr>
                    </a:p>
                  </a:txBody>
                  <a:tcPr marL="190500" marR="190500" marT="190500" marB="190500" anchor="ctr">
                    <a:lnL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282A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FE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>
            <a:off x="0" y="92678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4" name="AutoShape 4"/>
          <p:cNvSpPr/>
          <p:nvPr/>
        </p:nvSpPr>
        <p:spPr>
          <a:xfrm>
            <a:off x="0" y="1038225"/>
            <a:ext cx="18288000" cy="0"/>
          </a:xfrm>
          <a:prstGeom prst="line">
            <a:avLst/>
          </a:prstGeom>
          <a:ln w="19050" cap="flat">
            <a:solidFill>
              <a:srgbClr val="282A2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GB"/>
          </a:p>
        </p:txBody>
      </p:sp>
      <p:sp>
        <p:nvSpPr>
          <p:cNvPr id="5" name="Freeform 5"/>
          <p:cNvSpPr/>
          <p:nvPr/>
        </p:nvSpPr>
        <p:spPr>
          <a:xfrm>
            <a:off x="1478736" y="6248590"/>
            <a:ext cx="5373606" cy="3028760"/>
          </a:xfrm>
          <a:custGeom>
            <a:avLst/>
            <a:gdLst/>
            <a:ahLst/>
            <a:cxnLst/>
            <a:rect l="l" t="t" r="r" b="b"/>
            <a:pathLst>
              <a:path w="5373606" h="3028760">
                <a:moveTo>
                  <a:pt x="0" y="0"/>
                </a:moveTo>
                <a:lnTo>
                  <a:pt x="5373606" y="0"/>
                </a:lnTo>
                <a:lnTo>
                  <a:pt x="5373606" y="3028760"/>
                </a:lnTo>
                <a:lnTo>
                  <a:pt x="0" y="30287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GB"/>
          </a:p>
        </p:txBody>
      </p:sp>
      <p:sp>
        <p:nvSpPr>
          <p:cNvPr id="6" name="TextBox 6"/>
          <p:cNvSpPr txBox="1"/>
          <p:nvPr/>
        </p:nvSpPr>
        <p:spPr>
          <a:xfrm>
            <a:off x="864123" y="1650869"/>
            <a:ext cx="6602833" cy="2418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24"/>
              </a:lnSpc>
            </a:pPr>
            <a:r>
              <a:rPr lang="en-US" sz="9324" b="1" spc="-699">
                <a:solidFill>
                  <a:srgbClr val="282A29"/>
                </a:solidFill>
                <a:latin typeface="Open Sauce Semi-Bold"/>
                <a:ea typeface="Open Sauce Semi-Bold"/>
                <a:cs typeface="Open Sauce Semi-Bold"/>
                <a:sym typeface="Open Sauce Semi-Bold"/>
              </a:rPr>
              <a:t>Análisis univariante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81464" y="9621099"/>
            <a:ext cx="7577836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r">
              <a:lnSpc>
                <a:spcPts val="2240"/>
              </a:lnSpc>
            </a:pPr>
            <a:r>
              <a:rPr lang="en-US" sz="1600" u="none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</a:rPr>
              <a:t>Fuente: añade aquí tus referencias.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9621099"/>
            <a:ext cx="6910589" cy="264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240"/>
              </a:lnSpc>
            </a:pPr>
            <a:r>
              <a:rPr lang="en-US" sz="1600" spc="-80">
                <a:solidFill>
                  <a:srgbClr val="282A29"/>
                </a:solidFill>
                <a:latin typeface="Open Sauce"/>
                <a:ea typeface="Open Sauce"/>
                <a:cs typeface="Open Sauce"/>
                <a:sym typeface="Open Sauce"/>
                <a:hlinkClick r:id="rId4" action="ppaction://hlinksldjump"/>
              </a:rPr>
              <a:t>Volver a la página de contenido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438</Words>
  <Application>Microsoft Office PowerPoint</Application>
  <PresentationFormat>Custom</PresentationFormat>
  <Paragraphs>84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Open Sauce</vt:lpstr>
      <vt:lpstr>Open Sauce Bold</vt:lpstr>
      <vt:lpstr>Arimo Bold</vt:lpstr>
      <vt:lpstr>Calibri</vt:lpstr>
      <vt:lpstr>Arial</vt:lpstr>
      <vt:lpstr>Open Sauce Semi-Bold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Negro Crema Beige Estilo Cálido y Moderno Investigación Alcance y Estrategia Presentación</dc:title>
  <cp:lastModifiedBy>Maanvika Sharma Malhotra</cp:lastModifiedBy>
  <cp:revision>1</cp:revision>
  <dcterms:created xsi:type="dcterms:W3CDTF">2006-08-16T00:00:00Z</dcterms:created>
  <dcterms:modified xsi:type="dcterms:W3CDTF">2026-01-09T12:37:28Z</dcterms:modified>
  <dc:identifier>DAG92neIx_g</dc:identifier>
</cp:coreProperties>
</file>